
<file path=[Content_Types].xml><?xml version="1.0" encoding="utf-8"?>
<Types xmlns="http://schemas.openxmlformats.org/package/2006/content-types">
  <Default ContentType="image/jpeg" Extension="jpg"/>
  <Default ContentType="application/vnd.openxmlformats-officedocument.spreadsheetml.sheet" Extension="xlsx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ms-office.chartcolorstyle+xml" PartName="/ppt/charts/colors1.xml"/>
  <Override ContentType="application/vnd.ms-office.chartcolorstyle+xml" PartName="/ppt/charts/colors2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drawingml.chart+xml" PartName="/ppt/charts/chart2.xml"/>
  <Override ContentType="application/vnd.openxmlformats-officedocument.drawingml.chart+xml" PartName="/ppt/charts/char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ms-office.chartstyle+xml" PartName="/ppt/charts/style1.xml"/>
  <Override ContentType="application/vnd.ms-office.chartstyle+xml" PartName="/ppt/charts/style2.xml"/>
  <Override ContentType="application/vnd.openxmlformats-officedocument.presentationml.presProps+xml" PartName="/ppt/pres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12192000"/>
  <p:notesSz cx="6858000" cy="9144000"/>
  <p:embeddedFontLs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5" roundtripDataSignature="AMtx7mjBlQcp8j8l7F1/rN5th60Th48p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8D1FA1E-6882-4FF1-98DB-BE50C399F2D1}">
  <a:tblStyle styleId="{A8D1FA1E-6882-4FF1-98DB-BE50C399F2D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fill>
          <a:solidFill>
            <a:srgbClr val="E8EBF5"/>
          </a:solidFill>
        </a:fill>
      </a:tcStyle>
    </a:band1H>
    <a:band2H>
      <a:tcTxStyle/>
    </a:band2H>
    <a:band1V>
      <a:tcTxStyle/>
      <a:tcStyle>
        <a:fill>
          <a:solidFill>
            <a:srgbClr val="E8EBF5"/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l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OpenSans-bold.fntdata"/><Relationship Id="rId21" Type="http://schemas.openxmlformats.org/officeDocument/2006/relationships/font" Target="fonts/OpenSans-regular.fntdata"/><Relationship Id="rId24" Type="http://schemas.openxmlformats.org/officeDocument/2006/relationships/font" Target="fonts/OpenSans-boldItalic.fntdata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harts/_rels/chart1.xml.rels><?xml version="1.0" encoding="UTF-8" standalone="yes"?>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Sheet1.xlsx"/></Relationships>
</file>

<file path=ppt/charts/_rels/chart2.xml.rels><?xml version="1.0" encoding="UTF-8" standalone="yes"?>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>
                <a:solidFill>
                  <a:schemeClr val="tx1"/>
                </a:solidFill>
              </a:rPr>
              <a:t>Datasets by Technology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Datasets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Sheet1!$A$2:$A$14</c:f>
              <c:strCache>
                <c:ptCount val="13"/>
                <c:pt idx="0">
                  <c:v>PATCH-seq</c:v>
                </c:pt>
                <c:pt idx="1">
                  <c:v>Tracing</c:v>
                </c:pt>
                <c:pt idx="2">
                  <c:v>STPT</c:v>
                </c:pt>
                <c:pt idx="3">
                  <c:v>Other</c:v>
                </c:pt>
                <c:pt idx="4">
                  <c:v>fMOST</c:v>
                </c:pt>
                <c:pt idx="5">
                  <c:v>Spatial Transcriptomic</c:v>
                </c:pt>
                <c:pt idx="6">
                  <c:v>Lightsheet</c:v>
                </c:pt>
                <c:pt idx="7">
                  <c:v>Confocal</c:v>
                </c:pt>
                <c:pt idx="8">
                  <c:v>Histology</c:v>
                </c:pt>
                <c:pt idx="9">
                  <c:v>VISoR</c:v>
                </c:pt>
                <c:pt idx="10">
                  <c:v>BARseq</c:v>
                </c:pt>
                <c:pt idx="11">
                  <c:v>SPIM</c:v>
                </c:pt>
                <c:pt idx="12">
                  <c:v>Mouselight</c:v>
                </c:pt>
              </c:strCache>
            </c:str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2570</c:v>
                </c:pt>
                <c:pt idx="1">
                  <c:v>1542</c:v>
                </c:pt>
                <c:pt idx="2">
                  <c:v>880</c:v>
                </c:pt>
                <c:pt idx="3">
                  <c:v>746</c:v>
                </c:pt>
                <c:pt idx="4">
                  <c:v>293</c:v>
                </c:pt>
                <c:pt idx="5">
                  <c:v>275</c:v>
                </c:pt>
                <c:pt idx="6">
                  <c:v>270</c:v>
                </c:pt>
                <c:pt idx="7">
                  <c:v>61</c:v>
                </c:pt>
                <c:pt idx="8">
                  <c:v>33</c:v>
                </c:pt>
                <c:pt idx="9">
                  <c:v>16</c:v>
                </c:pt>
                <c:pt idx="10">
                  <c:v>7</c:v>
                </c:pt>
                <c:pt idx="11">
                  <c:v>6</c:v>
                </c:pt>
                <c:pt idx="12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F5-4540-A70A-FD9593F530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12192607"/>
        <c:axId val="1212183871"/>
      </c:barChart>
      <c:catAx>
        <c:axId val="1212192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2183871"/>
        <c:crosses val="autoZero"/>
        <c:auto val="1"/>
        <c:lblAlgn val="ctr"/>
        <c:lblOffset val="100"/>
        <c:noMultiLvlLbl val="0"/>
      </c:catAx>
      <c:valAx>
        <c:axId val="1212183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21926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Time in Days </a:t>
            </a:r>
          </a:p>
          <a:p>
            <a:pPr>
              <a:defRPr/>
            </a:pPr>
            <a:r>
              <a:rPr lang="en-US" dirty="0"/>
              <a:t>to Move 1Pb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100Gbps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Idealized Transfer Time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0.83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4A-42CF-AF74-3ED537E823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10Gbps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Idealized Transfer Time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8.5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4A-42CF-AF74-3ED537E823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1Gbps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Idealized Transfer Time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64A-42CF-AF74-3ED537E8234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78566912"/>
        <c:axId val="578553184"/>
      </c:barChart>
      <c:catAx>
        <c:axId val="578566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8553184"/>
        <c:crosses val="autoZero"/>
        <c:auto val="1"/>
        <c:lblAlgn val="ctr"/>
        <c:lblOffset val="100"/>
        <c:noMultiLvlLbl val="0"/>
      </c:catAx>
      <c:valAx>
        <c:axId val="578553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8566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png>
</file>

<file path=ppt/media/image11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25.jpg>
</file>

<file path=ppt/media/image29.jpg>
</file>

<file path=ppt/media/image3.png>
</file>

<file path=ppt/media/image34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5" name="Google Shape;75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t/>
            </a:r>
            <a:endParaRPr b="0" i="1" sz="9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0" name="Google Shape;210;p4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2a41dc769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2a41dc769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22a41dc769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t/>
            </a:r>
            <a:endParaRPr b="0" i="1" sz="9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296f75e2f9_0_1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1296f75e2f9_0_1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296f75e2f9_0_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3" name="Google Shape;183;g1296f75e2f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296f75e2f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1296f75e2f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onfidential" showMasterSp="0">
  <p:cSld name="Title - Confidential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2"/>
          <p:cNvSpPr txBox="1"/>
          <p:nvPr>
            <p:ph type="title"/>
          </p:nvPr>
        </p:nvSpPr>
        <p:spPr>
          <a:xfrm>
            <a:off x="599257" y="1587137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" name="Google Shape;12;p32"/>
          <p:cNvSpPr/>
          <p:nvPr/>
        </p:nvSpPr>
        <p:spPr>
          <a:xfrm>
            <a:off x="9823494" y="6389151"/>
            <a:ext cx="2368511" cy="4688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r>
              <a:t/>
            </a:r>
            <a:endParaRPr b="0" i="0" sz="1867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" name="Google Shape;13;p32"/>
          <p:cNvSpPr/>
          <p:nvPr/>
        </p:nvSpPr>
        <p:spPr>
          <a:xfrm>
            <a:off x="278460" y="6433628"/>
            <a:ext cx="11524550" cy="15055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400"/>
              <a:buFont typeface="Open Sans SemiBold"/>
              <a:buNone/>
            </a:pPr>
            <a:r>
              <a:t/>
            </a:r>
            <a:endParaRPr b="0" i="0" sz="1867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" name="Google Shape;14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40085" y="380229"/>
            <a:ext cx="2189111" cy="386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7753" y="491999"/>
            <a:ext cx="1817779" cy="16290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2"/>
          <p:cNvSpPr txBox="1"/>
          <p:nvPr/>
        </p:nvSpPr>
        <p:spPr>
          <a:xfrm>
            <a:off x="1004478" y="6255801"/>
            <a:ext cx="1018304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215D"/>
                </a:solidFill>
                <a:latin typeface="Calibri"/>
                <a:ea typeface="Calibri"/>
                <a:cs typeface="Calibri"/>
                <a:sym typeface="Calibri"/>
              </a:rPr>
              <a:t>www.brainimagelibrary.org</a:t>
            </a:r>
            <a:r>
              <a:rPr b="0" i="0" lang="en-US" sz="1800" u="none" cap="none" strike="noStrike">
                <a:solidFill>
                  <a:srgbClr val="00215D"/>
                </a:solidFill>
                <a:latin typeface="Calibri"/>
                <a:ea typeface="Calibri"/>
                <a:cs typeface="Calibri"/>
                <a:sym typeface="Calibri"/>
              </a:rPr>
              <a:t>					</a:t>
            </a:r>
            <a:r>
              <a:rPr b="0" i="0" lang="en-US" sz="2400" u="none" cap="none" strike="noStrike">
                <a:solidFill>
                  <a:srgbClr val="00215D"/>
                </a:solidFill>
                <a:latin typeface="Calibri"/>
                <a:ea typeface="Calibri"/>
                <a:cs typeface="Calibri"/>
                <a:sym typeface="Calibri"/>
              </a:rPr>
              <a:t>bil-support@psc.edu</a:t>
            </a:r>
            <a:endParaRPr b="0" i="0" sz="1400" u="none" cap="none" strike="noStrike">
              <a:solidFill>
                <a:srgbClr val="00215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" y="92320"/>
            <a:ext cx="2587925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4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4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4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8AE"/>
              </a:buClr>
              <a:buSzPts val="4400"/>
              <a:buFont typeface="Calibri"/>
              <a:buNone/>
              <a:defRPr b="0" i="0" sz="1400" u="none" cap="none" strike="noStrike">
                <a:solidFill>
                  <a:srgbClr val="0078A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4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BE4D4"/>
              </a:buClr>
              <a:buSzPts val="2800"/>
              <a:buFont typeface="Arial"/>
              <a:buChar char="•"/>
              <a:defRPr b="0" i="0" sz="1400" u="none" cap="none" strike="noStrike">
                <a:solidFill>
                  <a:srgbClr val="FBE4D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D568"/>
              </a:buClr>
              <a:buSzPts val="2400"/>
              <a:buFont typeface="Arial"/>
              <a:buChar char="•"/>
              <a:defRPr b="0" i="0" sz="1400" u="none" cap="none" strike="noStrike">
                <a:solidFill>
                  <a:srgbClr val="FFD56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D568"/>
              </a:buClr>
              <a:buSzPts val="2000"/>
              <a:buFont typeface="Arial"/>
              <a:buChar char="•"/>
              <a:defRPr b="0" i="0" sz="1400" u="none" cap="none" strike="noStrike">
                <a:solidFill>
                  <a:srgbClr val="FFD56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D568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FFD56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D568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FFD56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3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5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5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53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Alternative" showMasterSp="0">
  <p:cSld name="Title - Alternativ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3"/>
          <p:cNvSpPr txBox="1"/>
          <p:nvPr>
            <p:ph idx="1" type="body"/>
          </p:nvPr>
        </p:nvSpPr>
        <p:spPr>
          <a:xfrm>
            <a:off x="609600" y="1371602"/>
            <a:ext cx="10972800" cy="48006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  <a:defRPr b="0" i="0" sz="2667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–"/>
              <a:defRPr b="0" i="0" sz="2667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Arial"/>
              <a:buChar char="•"/>
              <a:defRPr b="0" i="0" sz="2400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Arial"/>
              <a:buChar char="–"/>
              <a:defRPr b="0" i="0" sz="2400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Arial"/>
              <a:buChar char="»"/>
              <a:defRPr b="0" i="0" sz="2400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100"/>
              <a:buFont typeface="Arial"/>
              <a:buChar char="•"/>
              <a:defRPr b="0" i="0" sz="2800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100"/>
              <a:buFont typeface="Arial"/>
              <a:buChar char="•"/>
              <a:defRPr b="0" i="0" sz="2800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100"/>
              <a:buFont typeface="Arial"/>
              <a:buChar char="•"/>
              <a:defRPr b="0" i="0" sz="2800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100"/>
              <a:buFont typeface="Arial"/>
              <a:buChar char="•"/>
              <a:defRPr b="0" i="0" sz="2800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20" name="Google Shape;20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1425" y="6350035"/>
            <a:ext cx="2189111" cy="386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46177" y="6461805"/>
            <a:ext cx="1817779" cy="162904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3"/>
          <p:cNvSpPr txBox="1"/>
          <p:nvPr>
            <p:ph idx="12" type="sldNum"/>
          </p:nvPr>
        </p:nvSpPr>
        <p:spPr>
          <a:xfrm>
            <a:off x="381000" y="6455311"/>
            <a:ext cx="2348248" cy="1641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800"/>
              <a:buFont typeface="Open Sans"/>
              <a:buNone/>
              <a:defRPr b="0" i="0" sz="1067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800"/>
              <a:buFont typeface="Open Sans"/>
              <a:buNone/>
              <a:defRPr b="0" i="0" sz="1067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800"/>
              <a:buFont typeface="Open Sans"/>
              <a:buNone/>
              <a:defRPr b="0" i="0" sz="1067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800"/>
              <a:buFont typeface="Open Sans"/>
              <a:buNone/>
              <a:defRPr b="0" i="0" sz="1067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800"/>
              <a:buFont typeface="Open Sans"/>
              <a:buNone/>
              <a:defRPr b="0" i="0" sz="1067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800"/>
              <a:buFont typeface="Open Sans"/>
              <a:buNone/>
              <a:defRPr b="0" i="0" sz="1067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800"/>
              <a:buFont typeface="Open Sans"/>
              <a:buNone/>
              <a:defRPr b="0" i="0" sz="1067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800"/>
              <a:buFont typeface="Open Sans"/>
              <a:buNone/>
              <a:defRPr b="0" i="0" sz="1067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800"/>
              <a:buFont typeface="Open Sans"/>
              <a:buNone/>
              <a:defRPr b="0" i="0" sz="1067" u="none" cap="none" strike="noStrike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33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  <a:defRPr b="0" i="0" sz="36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0000"/>
              </a:buClr>
              <a:buSzPts val="3000"/>
              <a:buFont typeface="Open Sans"/>
              <a:buNone/>
              <a:defRPr b="0" i="0" sz="4000" u="none" cap="none" strike="noStrike">
                <a:solidFill>
                  <a:srgbClr val="BB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pic>
        <p:nvPicPr>
          <p:cNvPr id="24" name="Google Shape;24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32170" y="6406353"/>
            <a:ext cx="727659" cy="257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3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3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3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3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3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3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3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3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3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4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4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25.jpg"/><Relationship Id="rId10" Type="http://schemas.openxmlformats.org/officeDocument/2006/relationships/image" Target="../media/image10.png"/><Relationship Id="rId13" Type="http://schemas.openxmlformats.org/officeDocument/2006/relationships/image" Target="../media/image34.png"/><Relationship Id="rId1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Relationship Id="rId4" Type="http://schemas.openxmlformats.org/officeDocument/2006/relationships/image" Target="../media/image7.png"/><Relationship Id="rId9" Type="http://schemas.openxmlformats.org/officeDocument/2006/relationships/image" Target="../media/image16.png"/><Relationship Id="rId15" Type="http://schemas.openxmlformats.org/officeDocument/2006/relationships/image" Target="../media/image17.png"/><Relationship Id="rId14" Type="http://schemas.openxmlformats.org/officeDocument/2006/relationships/image" Target="../media/image5.png"/><Relationship Id="rId17" Type="http://schemas.openxmlformats.org/officeDocument/2006/relationships/image" Target="../media/image18.png"/><Relationship Id="rId16" Type="http://schemas.openxmlformats.org/officeDocument/2006/relationships/image" Target="../media/image29.jpg"/><Relationship Id="rId5" Type="http://schemas.openxmlformats.org/officeDocument/2006/relationships/image" Target="../media/image11.png"/><Relationship Id="rId6" Type="http://schemas.openxmlformats.org/officeDocument/2006/relationships/image" Target="../media/image9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chart" Target="../charts/chart1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mailto:bil-support@psc.edu" TargetMode="External"/><Relationship Id="rId4" Type="http://schemas.openxmlformats.org/officeDocument/2006/relationships/hyperlink" Target="mailto:bil-support@psc.edu" TargetMode="External"/><Relationship Id="rId5" Type="http://schemas.openxmlformats.org/officeDocument/2006/relationships/image" Target="../media/image45.png"/><Relationship Id="rId6" Type="http://schemas.openxmlformats.org/officeDocument/2006/relationships/image" Target="../media/image4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chart" Target="../charts/chart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25.jpg"/><Relationship Id="rId10" Type="http://schemas.openxmlformats.org/officeDocument/2006/relationships/image" Target="../media/image10.png"/><Relationship Id="rId13" Type="http://schemas.openxmlformats.org/officeDocument/2006/relationships/image" Target="../media/image34.png"/><Relationship Id="rId1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Relationship Id="rId4" Type="http://schemas.openxmlformats.org/officeDocument/2006/relationships/image" Target="../media/image7.png"/><Relationship Id="rId9" Type="http://schemas.openxmlformats.org/officeDocument/2006/relationships/image" Target="../media/image16.png"/><Relationship Id="rId15" Type="http://schemas.openxmlformats.org/officeDocument/2006/relationships/image" Target="../media/image17.png"/><Relationship Id="rId14" Type="http://schemas.openxmlformats.org/officeDocument/2006/relationships/image" Target="../media/image5.png"/><Relationship Id="rId17" Type="http://schemas.openxmlformats.org/officeDocument/2006/relationships/image" Target="../media/image18.png"/><Relationship Id="rId16" Type="http://schemas.openxmlformats.org/officeDocument/2006/relationships/image" Target="../media/image29.jpg"/><Relationship Id="rId5" Type="http://schemas.openxmlformats.org/officeDocument/2006/relationships/image" Target="../media/image11.png"/><Relationship Id="rId6" Type="http://schemas.openxmlformats.org/officeDocument/2006/relationships/image" Target="../media/image9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9.png"/><Relationship Id="rId4" Type="http://schemas.openxmlformats.org/officeDocument/2006/relationships/image" Target="../media/image38.png"/><Relationship Id="rId5" Type="http://schemas.openxmlformats.org/officeDocument/2006/relationships/image" Target="../media/image4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"/>
          <p:cNvSpPr/>
          <p:nvPr/>
        </p:nvSpPr>
        <p:spPr>
          <a:xfrm>
            <a:off x="4174627" y="2694935"/>
            <a:ext cx="4543200" cy="13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Luke Tuite (User Support+Web)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Ivan Cao-Berg (Software+Support)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Elizabeth Pantalone (Web)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Mariah Kenney (Data Curator)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67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" name="Google Shape;78;p2"/>
          <p:cNvSpPr txBox="1"/>
          <p:nvPr>
            <p:ph type="title"/>
          </p:nvPr>
        </p:nvSpPr>
        <p:spPr>
          <a:xfrm>
            <a:off x="0" y="723146"/>
            <a:ext cx="12192000" cy="133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>
                <a:solidFill>
                  <a:srgbClr val="00215D"/>
                </a:solidFill>
              </a:rPr>
              <a:t>The Brain Image Library: </a:t>
            </a:r>
            <a:br>
              <a:rPr lang="en-US" sz="2400">
                <a:solidFill>
                  <a:srgbClr val="0078AE"/>
                </a:solidFill>
              </a:rPr>
            </a:br>
            <a:r>
              <a:rPr lang="en-US" sz="2400">
                <a:solidFill>
                  <a:srgbClr val="0078AE"/>
                </a:solidFill>
              </a:rPr>
              <a:t>Data Submission Workshop – April 3, 2023</a:t>
            </a:r>
            <a:r>
              <a:rPr lang="en-US" sz="2400"/>
              <a:t> </a:t>
            </a:r>
            <a:endParaRPr sz="2400"/>
          </a:p>
        </p:txBody>
      </p:sp>
      <p:sp>
        <p:nvSpPr>
          <p:cNvPr id="79" name="Google Shape;79;p2"/>
          <p:cNvSpPr/>
          <p:nvPr/>
        </p:nvSpPr>
        <p:spPr>
          <a:xfrm>
            <a:off x="8616425" y="2822796"/>
            <a:ext cx="3198000" cy="7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Alan Watson (PI)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Simon Watkins (Microscopy)</a:t>
            </a:r>
            <a:endParaRPr b="0" i="0" sz="18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Iana Vasylieva (Post-Doc)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96866" y="1953267"/>
            <a:ext cx="2094985" cy="856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66641" y="4891027"/>
            <a:ext cx="897560" cy="897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76221" y="4895453"/>
            <a:ext cx="918299" cy="91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981487" y="4893319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132077" y="4893631"/>
            <a:ext cx="91439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207287" y="4895453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055585" y="4892281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8823821" y="489102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"/>
          <p:cNvSpPr txBox="1"/>
          <p:nvPr/>
        </p:nvSpPr>
        <p:spPr>
          <a:xfrm>
            <a:off x="2121687" y="4551696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Derek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 txBox="1"/>
          <p:nvPr/>
        </p:nvSpPr>
        <p:spPr>
          <a:xfrm>
            <a:off x="301677" y="4564222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Alex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"/>
          <p:cNvSpPr txBox="1"/>
          <p:nvPr/>
        </p:nvSpPr>
        <p:spPr>
          <a:xfrm>
            <a:off x="1265787" y="4551696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Greg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3121077" y="4564222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Kathy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"/>
          <p:cNvSpPr txBox="1"/>
          <p:nvPr/>
        </p:nvSpPr>
        <p:spPr>
          <a:xfrm>
            <a:off x="4168828" y="4583271"/>
            <a:ext cx="5368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Art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8797460" y="4596276"/>
            <a:ext cx="9036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Simon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9740933" y="4578844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Alan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rson in a red shirt&#10;&#10;Description automatically generated" id="95" name="Google Shape;95;p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233407" y="4870692"/>
            <a:ext cx="1399279" cy="9328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erson wearing glasses and smiling at the camera&#10;&#10;Description automatically generated" id="96" name="Google Shape;96;p2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4918839" y="4883973"/>
            <a:ext cx="912061" cy="91206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"/>
          <p:cNvSpPr txBox="1"/>
          <p:nvPr/>
        </p:nvSpPr>
        <p:spPr>
          <a:xfrm>
            <a:off x="4994619" y="4593907"/>
            <a:ext cx="7176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Luke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5854363" y="4589938"/>
            <a:ext cx="7176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Ivan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6809004" y="4611111"/>
            <a:ext cx="7176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Liz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2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631881" y="4892281"/>
            <a:ext cx="911264" cy="911264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"/>
          <p:cNvSpPr txBox="1"/>
          <p:nvPr/>
        </p:nvSpPr>
        <p:spPr>
          <a:xfrm>
            <a:off x="10684165" y="4582967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Iana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7547839" y="4603870"/>
            <a:ext cx="9828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Mariah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2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3046475" y="1903843"/>
            <a:ext cx="2579668" cy="911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7569446" y="4883971"/>
            <a:ext cx="955023" cy="93855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"/>
          <p:cNvSpPr/>
          <p:nvPr/>
        </p:nvSpPr>
        <p:spPr>
          <a:xfrm>
            <a:off x="280869" y="2686699"/>
            <a:ext cx="4543200" cy="13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Kathy Benninger (Networking)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Greg Hood (Image Analysis+ HPC)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Derek Simmel (Systems+Security)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Arthur Wetzel (Image Analysis)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67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1474475" y="2825555"/>
            <a:ext cx="60948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Alexander Ropelewski (Contact PI)</a:t>
            </a:r>
            <a:endParaRPr b="0" i="0" sz="18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10692620" y="4883971"/>
            <a:ext cx="934608" cy="938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0" y="6131731"/>
            <a:ext cx="12192000" cy="804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6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US"/>
              <a:t>Deposited Data Coverage</a:t>
            </a:r>
            <a:endParaRPr/>
          </a:p>
        </p:txBody>
      </p:sp>
      <p:graphicFrame>
        <p:nvGraphicFramePr>
          <p:cNvPr id="200" name="Google Shape;200;p46"/>
          <p:cNvGraphicFramePr/>
          <p:nvPr/>
        </p:nvGraphicFramePr>
        <p:xfrm>
          <a:off x="1926896" y="1224457"/>
          <a:ext cx="8128000" cy="4766731"/>
        </p:xfrm>
        <a:graphic>
          <a:graphicData uri="http://schemas.openxmlformats.org/drawingml/2006/chart">
            <c:chart r:id="rId3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7"/>
          <p:cNvSpPr txBox="1"/>
          <p:nvPr>
            <p:ph idx="1" type="body"/>
          </p:nvPr>
        </p:nvSpPr>
        <p:spPr>
          <a:xfrm>
            <a:off x="609600" y="1371602"/>
            <a:ext cx="10972800" cy="48006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lang="en-US"/>
              <a:t>Networking Support</a:t>
            </a:r>
            <a:endParaRPr/>
          </a:p>
          <a:p>
            <a:pPr indent="-355600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Identify bottlenecks with data transfer</a:t>
            </a:r>
            <a:endParaRPr/>
          </a:p>
          <a:p>
            <a:pPr indent="-355600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Recommendations to resolve last-mile issues</a:t>
            </a:r>
            <a:endParaRPr/>
          </a:p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lang="en-US"/>
              <a:t>Receive data via alternate media</a:t>
            </a:r>
            <a:endParaRPr/>
          </a:p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DOIs</a:t>
            </a:r>
            <a:endParaRPr/>
          </a:p>
          <a:p>
            <a:pPr indent="-355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Dataset DOIs (enable tracking of data usage)</a:t>
            </a:r>
            <a:endParaRPr/>
          </a:p>
          <a:p>
            <a:pPr indent="-355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Group/Collection DOIs</a:t>
            </a:r>
            <a:endParaRPr/>
          </a:p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lang="en-US"/>
              <a:t>Analysis Ecosystem </a:t>
            </a:r>
            <a:endParaRPr/>
          </a:p>
          <a:p>
            <a:pPr indent="-355600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Pre Submission Processing</a:t>
            </a:r>
            <a:endParaRPr/>
          </a:p>
          <a:p>
            <a:pPr indent="-355600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Public Data Exploration</a:t>
            </a:r>
            <a:endParaRPr/>
          </a:p>
        </p:txBody>
      </p:sp>
      <p:sp>
        <p:nvSpPr>
          <p:cNvPr id="206" name="Google Shape;206;p47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US"/>
              <a:t>Additional Services BIL offers to Data Contributors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8"/>
          <p:cNvSpPr/>
          <p:nvPr/>
        </p:nvSpPr>
        <p:spPr>
          <a:xfrm>
            <a:off x="5864772" y="1166648"/>
            <a:ext cx="5864773" cy="4800601"/>
          </a:xfrm>
          <a:prstGeom prst="rect">
            <a:avLst/>
          </a:prstGeom>
          <a:solidFill>
            <a:srgbClr val="D8E2F3"/>
          </a:solidFill>
          <a:ln cap="flat" cmpd="sng" w="25400">
            <a:solidFill>
              <a:srgbClr val="315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48"/>
          <p:cNvSpPr txBox="1"/>
          <p:nvPr>
            <p:ph idx="1" type="body"/>
          </p:nvPr>
        </p:nvSpPr>
        <p:spPr>
          <a:xfrm>
            <a:off x="609600" y="1371602"/>
            <a:ext cx="5055478" cy="48006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lang="en-US"/>
              <a:t>BIL Computational, Visualization, and High-Speed Networking Systems to process and explore BIL data in-place </a:t>
            </a:r>
            <a:r>
              <a:rPr lang="en-US">
                <a:solidFill>
                  <a:srgbClr val="FF0000"/>
                </a:solidFill>
              </a:rPr>
              <a:t>available at no charge </a:t>
            </a:r>
            <a:r>
              <a:rPr lang="en-US"/>
              <a:t>for open research and to support courses </a:t>
            </a:r>
            <a:endParaRPr/>
          </a:p>
        </p:txBody>
      </p:sp>
      <p:sp>
        <p:nvSpPr>
          <p:cNvPr id="214" name="Google Shape;214;p48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US"/>
              <a:t>BIL Analysis Ecosystem</a:t>
            </a:r>
            <a:endParaRPr/>
          </a:p>
        </p:txBody>
      </p:sp>
      <p:sp>
        <p:nvSpPr>
          <p:cNvPr id="215" name="Google Shape;215;p48"/>
          <p:cNvSpPr/>
          <p:nvPr/>
        </p:nvSpPr>
        <p:spPr>
          <a:xfrm>
            <a:off x="6290441" y="3352800"/>
            <a:ext cx="3316012" cy="1145628"/>
          </a:xfrm>
          <a:prstGeom prst="can">
            <a:avLst>
              <a:gd fmla="val 25000" name="adj"/>
            </a:avLst>
          </a:prstGeom>
          <a:solidFill>
            <a:schemeClr val="accent1"/>
          </a:solidFill>
          <a:ln cap="flat" cmpd="sng" w="25400">
            <a:solidFill>
              <a:srgbClr val="315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/bil storage</a:t>
            </a:r>
            <a:endParaRPr/>
          </a:p>
        </p:txBody>
      </p:sp>
      <p:sp>
        <p:nvSpPr>
          <p:cNvPr id="216" name="Google Shape;216;p48"/>
          <p:cNvSpPr/>
          <p:nvPr/>
        </p:nvSpPr>
        <p:spPr>
          <a:xfrm>
            <a:off x="9916500" y="2028375"/>
            <a:ext cx="1429500" cy="1145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15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BIL Virtual Machines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(Remote Desktop)</a:t>
            </a:r>
            <a:endParaRPr/>
          </a:p>
        </p:txBody>
      </p:sp>
      <p:sp>
        <p:nvSpPr>
          <p:cNvPr id="217" name="Google Shape;217;p48"/>
          <p:cNvSpPr/>
          <p:nvPr/>
        </p:nvSpPr>
        <p:spPr>
          <a:xfrm>
            <a:off x="8103473" y="4740166"/>
            <a:ext cx="1502979" cy="1145628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15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Bridges-2 HPC System</a:t>
            </a:r>
            <a:endParaRPr/>
          </a:p>
        </p:txBody>
      </p:sp>
      <p:sp>
        <p:nvSpPr>
          <p:cNvPr id="218" name="Google Shape;218;p48"/>
          <p:cNvSpPr/>
          <p:nvPr/>
        </p:nvSpPr>
        <p:spPr>
          <a:xfrm>
            <a:off x="8103473" y="2028385"/>
            <a:ext cx="1502979" cy="1145628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15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BIL Data Transfer</a:t>
            </a:r>
            <a:endParaRPr/>
          </a:p>
        </p:txBody>
      </p:sp>
      <p:sp>
        <p:nvSpPr>
          <p:cNvPr id="219" name="Google Shape;219;p48"/>
          <p:cNvSpPr/>
          <p:nvPr/>
        </p:nvSpPr>
        <p:spPr>
          <a:xfrm>
            <a:off x="6290440" y="4729656"/>
            <a:ext cx="1502979" cy="1145628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15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BIL Computational Cluster</a:t>
            </a:r>
            <a:endParaRPr/>
          </a:p>
        </p:txBody>
      </p:sp>
      <p:sp>
        <p:nvSpPr>
          <p:cNvPr id="220" name="Google Shape;220;p48"/>
          <p:cNvSpPr/>
          <p:nvPr/>
        </p:nvSpPr>
        <p:spPr>
          <a:xfrm>
            <a:off x="6363919" y="2028359"/>
            <a:ext cx="1429500" cy="1145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15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BIL Virtual Machines (Web Serving)</a:t>
            </a:r>
            <a:endParaRPr/>
          </a:p>
        </p:txBody>
      </p:sp>
      <p:sp>
        <p:nvSpPr>
          <p:cNvPr id="221" name="Google Shape;221;p48"/>
          <p:cNvSpPr/>
          <p:nvPr/>
        </p:nvSpPr>
        <p:spPr>
          <a:xfrm>
            <a:off x="9916506" y="4729656"/>
            <a:ext cx="1429407" cy="1145628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15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Neocortex (Cerebras CS2 System)</a:t>
            </a:r>
            <a:endParaRPr/>
          </a:p>
        </p:txBody>
      </p:sp>
      <p:sp>
        <p:nvSpPr>
          <p:cNvPr id="222" name="Google Shape;222;p48"/>
          <p:cNvSpPr/>
          <p:nvPr/>
        </p:nvSpPr>
        <p:spPr>
          <a:xfrm>
            <a:off x="9916506" y="3314225"/>
            <a:ext cx="1429407" cy="1145628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315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BIL Tape System</a:t>
            </a:r>
            <a:endParaRPr/>
          </a:p>
        </p:txBody>
      </p:sp>
      <p:sp>
        <p:nvSpPr>
          <p:cNvPr id="223" name="Google Shape;223;p48"/>
          <p:cNvSpPr txBox="1"/>
          <p:nvPr/>
        </p:nvSpPr>
        <p:spPr>
          <a:xfrm>
            <a:off x="6017172" y="1274259"/>
            <a:ext cx="555997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Analysis Ecosystem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9"/>
          <p:cNvSpPr txBox="1"/>
          <p:nvPr>
            <p:ph idx="1" type="body"/>
          </p:nvPr>
        </p:nvSpPr>
        <p:spPr>
          <a:xfrm>
            <a:off x="558093" y="1441838"/>
            <a:ext cx="6039645" cy="48006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5897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162"/>
              <a:buFont typeface="Arial"/>
              <a:buChar char="•"/>
            </a:pPr>
            <a:r>
              <a:rPr lang="en-US"/>
              <a:t>On-Demand Transformer</a:t>
            </a:r>
            <a:endParaRPr/>
          </a:p>
          <a:p>
            <a:pPr indent="-365897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62"/>
              <a:buChar char="–"/>
            </a:pPr>
            <a:r>
              <a:rPr lang="en-US"/>
              <a:t>Serving data in selected formats</a:t>
            </a:r>
            <a:endParaRPr/>
          </a:p>
          <a:p>
            <a:pPr indent="-365897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162"/>
              <a:buFont typeface="Arial"/>
              <a:buChar char="•"/>
            </a:pPr>
            <a:r>
              <a:rPr lang="en-US"/>
              <a:t>Greater coordination and linkage with large consortia including BICAN</a:t>
            </a:r>
            <a:endParaRPr/>
          </a:p>
          <a:p>
            <a:pPr indent="-365897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162"/>
              <a:buFont typeface="Arial"/>
              <a:buChar char="•"/>
            </a:pPr>
            <a:r>
              <a:rPr lang="en-US"/>
              <a:t>Metadata usability and greater accessibility</a:t>
            </a:r>
            <a:endParaRPr/>
          </a:p>
          <a:p>
            <a:pPr indent="-365897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62"/>
              <a:buChar char="–"/>
            </a:pPr>
            <a:r>
              <a:rPr lang="en-US"/>
              <a:t>Metadata crosswalk</a:t>
            </a:r>
            <a:endParaRPr/>
          </a:p>
          <a:p>
            <a:pPr indent="-365897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62"/>
              <a:buChar char="–"/>
            </a:pPr>
            <a:r>
              <a:rPr lang="en-US"/>
              <a:t>Links to related resources</a:t>
            </a:r>
            <a:endParaRPr/>
          </a:p>
          <a:p>
            <a:pPr indent="-365897" lvl="0" marL="457200" rtl="0" algn="l">
              <a:spcBef>
                <a:spcPts val="600"/>
              </a:spcBef>
              <a:spcAft>
                <a:spcPts val="0"/>
              </a:spcAft>
              <a:buSzPts val="2162"/>
              <a:buChar char="•"/>
            </a:pPr>
            <a:r>
              <a:rPr lang="en-US"/>
              <a:t>Manage project space and resources through ACCESS</a:t>
            </a:r>
            <a:endParaRPr/>
          </a:p>
        </p:txBody>
      </p:sp>
      <p:sp>
        <p:nvSpPr>
          <p:cNvPr id="229" name="Google Shape;229;p49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US"/>
              <a:t>Future: Making Data More Accessible</a:t>
            </a:r>
            <a:endParaRPr/>
          </a:p>
        </p:txBody>
      </p:sp>
      <p:grpSp>
        <p:nvGrpSpPr>
          <p:cNvPr id="230" name="Google Shape;230;p49"/>
          <p:cNvGrpSpPr/>
          <p:nvPr/>
        </p:nvGrpSpPr>
        <p:grpSpPr>
          <a:xfrm>
            <a:off x="6532323" y="3851752"/>
            <a:ext cx="5450207" cy="2474247"/>
            <a:chOff x="1719894" y="1583725"/>
            <a:chExt cx="5446019" cy="3138430"/>
          </a:xfrm>
        </p:grpSpPr>
        <p:sp>
          <p:nvSpPr>
            <p:cNvPr id="231" name="Google Shape;231;p49"/>
            <p:cNvSpPr/>
            <p:nvPr/>
          </p:nvSpPr>
          <p:spPr>
            <a:xfrm>
              <a:off x="3478132" y="2814461"/>
              <a:ext cx="2255108" cy="460292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On-demand Transformer</a:t>
              </a:r>
              <a:endParaRPr/>
            </a:p>
          </p:txBody>
        </p:sp>
        <p:sp>
          <p:nvSpPr>
            <p:cNvPr id="232" name="Google Shape;232;p49"/>
            <p:cNvSpPr/>
            <p:nvPr/>
          </p:nvSpPr>
          <p:spPr>
            <a:xfrm>
              <a:off x="4430433" y="1583725"/>
              <a:ext cx="1383956" cy="951470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3d/Viz Formats: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Neuroglancer</a:t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Napari</a:t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9"/>
            <p:cNvSpPr/>
            <p:nvPr/>
          </p:nvSpPr>
          <p:spPr>
            <a:xfrm>
              <a:off x="5945434" y="1596083"/>
              <a:ext cx="1220479" cy="951470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Morphology Formats: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SWC</a:t>
              </a:r>
              <a:endParaRPr/>
            </a:p>
          </p:txBody>
        </p:sp>
        <p:sp>
          <p:nvSpPr>
            <p:cNvPr id="234" name="Google Shape;234;p49"/>
            <p:cNvSpPr/>
            <p:nvPr/>
          </p:nvSpPr>
          <p:spPr>
            <a:xfrm>
              <a:off x="1880155" y="1596083"/>
              <a:ext cx="993950" cy="951470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Originally Submitted Format</a:t>
              </a:r>
              <a:endParaRPr/>
            </a:p>
          </p:txBody>
        </p:sp>
        <p:sp>
          <p:nvSpPr>
            <p:cNvPr id="235" name="Google Shape;235;p49"/>
            <p:cNvSpPr/>
            <p:nvPr/>
          </p:nvSpPr>
          <p:spPr>
            <a:xfrm>
              <a:off x="3068599" y="1583725"/>
              <a:ext cx="1187027" cy="951470"/>
            </a:xfrm>
            <a:prstGeom prst="rect">
              <a:avLst/>
            </a:prstGeom>
            <a:solidFill>
              <a:schemeClr val="accent1"/>
            </a:solidFill>
            <a:ln cap="flat" cmpd="sng" w="25400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2d Formats: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OME-TIFF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JPEG2000</a:t>
              </a:r>
              <a:endParaRPr/>
            </a:p>
          </p:txBody>
        </p:sp>
        <p:cxnSp>
          <p:nvCxnSpPr>
            <p:cNvPr id="236" name="Google Shape;236;p49"/>
            <p:cNvCxnSpPr/>
            <p:nvPr/>
          </p:nvCxnSpPr>
          <p:spPr>
            <a:xfrm rot="10800000">
              <a:off x="3703940" y="2571751"/>
              <a:ext cx="307373" cy="355982"/>
            </a:xfrm>
            <a:prstGeom prst="straightConnector1">
              <a:avLst/>
            </a:prstGeom>
            <a:noFill/>
            <a:ln cap="flat" cmpd="sng" w="9525">
              <a:solidFill>
                <a:srgbClr val="3E6EC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237" name="Google Shape;237;p49"/>
            <p:cNvCxnSpPr/>
            <p:nvPr/>
          </p:nvCxnSpPr>
          <p:spPr>
            <a:xfrm rot="10800000">
              <a:off x="2552459" y="2558345"/>
              <a:ext cx="959534" cy="369388"/>
            </a:xfrm>
            <a:prstGeom prst="straightConnector1">
              <a:avLst/>
            </a:prstGeom>
            <a:noFill/>
            <a:ln cap="flat" cmpd="sng" w="9525">
              <a:solidFill>
                <a:srgbClr val="3E6EC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238" name="Google Shape;238;p49"/>
            <p:cNvCxnSpPr/>
            <p:nvPr/>
          </p:nvCxnSpPr>
          <p:spPr>
            <a:xfrm flipH="1" rot="10800000">
              <a:off x="4791074" y="2558345"/>
              <a:ext cx="435576" cy="380180"/>
            </a:xfrm>
            <a:prstGeom prst="straightConnector1">
              <a:avLst/>
            </a:prstGeom>
            <a:noFill/>
            <a:ln cap="flat" cmpd="sng" w="9525">
              <a:solidFill>
                <a:srgbClr val="3E6EC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239" name="Google Shape;239;p49"/>
            <p:cNvCxnSpPr>
              <a:endCxn id="233" idx="2"/>
            </p:cNvCxnSpPr>
            <p:nvPr/>
          </p:nvCxnSpPr>
          <p:spPr>
            <a:xfrm flipH="1" rot="10800000">
              <a:off x="5591474" y="2547553"/>
              <a:ext cx="964200" cy="429900"/>
            </a:xfrm>
            <a:prstGeom prst="straightConnector1">
              <a:avLst/>
            </a:prstGeom>
            <a:noFill/>
            <a:ln cap="flat" cmpd="sng" w="9525">
              <a:solidFill>
                <a:srgbClr val="3E6EC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40" name="Google Shape;240;p49"/>
            <p:cNvSpPr/>
            <p:nvPr/>
          </p:nvSpPr>
          <p:spPr>
            <a:xfrm>
              <a:off x="1719894" y="3633053"/>
              <a:ext cx="5379149" cy="1089102"/>
            </a:xfrm>
            <a:prstGeom prst="can">
              <a:avLst>
                <a:gd fmla="val 25000" name="adj"/>
              </a:avLst>
            </a:prstGeom>
            <a:solidFill>
              <a:schemeClr val="accent1"/>
            </a:solidFill>
            <a:ln cap="flat" cmpd="sng" w="25400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Storage: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Zarr, Hdf, and compatible pyramid formats</a:t>
              </a:r>
              <a:endParaRPr/>
            </a:p>
          </p:txBody>
        </p:sp>
        <p:sp>
          <p:nvSpPr>
            <p:cNvPr id="241" name="Google Shape;241;p49"/>
            <p:cNvSpPr/>
            <p:nvPr/>
          </p:nvSpPr>
          <p:spPr>
            <a:xfrm>
              <a:off x="3703940" y="3353610"/>
              <a:ext cx="1660634" cy="230146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chemeClr val="accent1"/>
            </a:solidFill>
            <a:ln cap="flat" cmpd="sng" w="25400">
              <a:solidFill>
                <a:srgbClr val="31538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42" name="Google Shape;242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57970" y="843217"/>
            <a:ext cx="4857639" cy="2816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2a41dc769e_0_0"/>
          <p:cNvSpPr txBox="1"/>
          <p:nvPr>
            <p:ph type="title"/>
          </p:nvPr>
        </p:nvSpPr>
        <p:spPr>
          <a:xfrm>
            <a:off x="0" y="-1"/>
            <a:ext cx="12192000" cy="80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Open Sans"/>
              <a:buNone/>
            </a:pPr>
            <a:r>
              <a:rPr lang="en-US">
                <a:solidFill>
                  <a:schemeClr val="lt1"/>
                </a:solidFill>
              </a:rPr>
              <a:t>How Do I Get Started?</a:t>
            </a:r>
            <a:endParaRPr/>
          </a:p>
        </p:txBody>
      </p:sp>
      <p:sp>
        <p:nvSpPr>
          <p:cNvPr id="249" name="Google Shape;249;g22a41dc769e_0_0"/>
          <p:cNvSpPr/>
          <p:nvPr/>
        </p:nvSpPr>
        <p:spPr>
          <a:xfrm>
            <a:off x="867775" y="993975"/>
            <a:ext cx="3495000" cy="758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Pre-Proposal</a:t>
            </a:r>
            <a:endParaRPr sz="1700"/>
          </a:p>
        </p:txBody>
      </p:sp>
      <p:sp>
        <p:nvSpPr>
          <p:cNvPr id="250" name="Google Shape;250;g22a41dc769e_0_0"/>
          <p:cNvSpPr/>
          <p:nvPr/>
        </p:nvSpPr>
        <p:spPr>
          <a:xfrm>
            <a:off x="4531125" y="993975"/>
            <a:ext cx="3461700" cy="758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Beginning</a:t>
            </a:r>
            <a:r>
              <a:rPr lang="en-US" sz="1700"/>
              <a:t> of Project </a:t>
            </a:r>
            <a:endParaRPr sz="1700"/>
          </a:p>
        </p:txBody>
      </p:sp>
      <p:sp>
        <p:nvSpPr>
          <p:cNvPr id="251" name="Google Shape;251;g22a41dc769e_0_0"/>
          <p:cNvSpPr txBox="1"/>
          <p:nvPr/>
        </p:nvSpPr>
        <p:spPr>
          <a:xfrm>
            <a:off x="733950" y="2075250"/>
            <a:ext cx="35475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Contact us at </a:t>
            </a:r>
            <a:r>
              <a:rPr lang="en-US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bil-support@psc.edu</a:t>
            </a: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  to discuss your project a few weeks prior to submission</a:t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We can provide: </a:t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1400"/>
              <a:buChar char="○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A letter of support stating BIL will accept your data</a:t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1400"/>
              <a:buChar char="○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A template (NIH) Data Management and Sharing Plan outlining specific standards in use at BIL. </a:t>
            </a:r>
            <a:endParaRPr/>
          </a:p>
        </p:txBody>
      </p:sp>
      <p:sp>
        <p:nvSpPr>
          <p:cNvPr id="252" name="Google Shape;252;g22a41dc769e_0_0"/>
          <p:cNvSpPr txBox="1"/>
          <p:nvPr/>
        </p:nvSpPr>
        <p:spPr>
          <a:xfrm>
            <a:off x="4362900" y="2043675"/>
            <a:ext cx="37770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Contact us at </a:t>
            </a:r>
            <a:r>
              <a:rPr lang="en-US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bil-support@psc.edu</a:t>
            </a: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 to discuss your data in detail:</a:t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Open Sans"/>
              <a:buChar char="○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The amount of data to be submitted and the timeframe</a:t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Open Sans"/>
              <a:buChar char="○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The anticipated submission timeline</a:t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Open Sans"/>
              <a:buChar char="○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Visualization </a:t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13716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Open Sans"/>
              <a:buChar char="●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We will advise you on: </a:t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Open Sans"/>
              <a:buChar char="○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The current metadata template most appropriate for your data.</a:t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Open Sans"/>
              <a:buChar char="○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How to structure your data to endure that it can be visualized</a:t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Open Sans"/>
              <a:buChar char="○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How to gain access to the BIL systems, including the Analysis Ecosystem</a:t>
            </a:r>
            <a:endParaRPr>
              <a:solidFill>
                <a:srgbClr val="40404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Open Sans"/>
              <a:buChar char="○"/>
            </a:pPr>
            <a:r>
              <a:rPr lang="en-US">
                <a:solidFill>
                  <a:srgbClr val="404040"/>
                </a:solidFill>
                <a:latin typeface="Open Sans"/>
                <a:ea typeface="Open Sans"/>
                <a:cs typeface="Open Sans"/>
                <a:sym typeface="Open Sans"/>
              </a:rPr>
              <a:t>Upcoming training </a:t>
            </a:r>
            <a:endParaRPr sz="1800"/>
          </a:p>
        </p:txBody>
      </p:sp>
      <p:pic>
        <p:nvPicPr>
          <p:cNvPr id="253" name="Google Shape;253;g22a41dc769e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68375" y="3934175"/>
            <a:ext cx="3592526" cy="2304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g22a41dc769e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84325" y="946200"/>
            <a:ext cx="2088376" cy="269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2"/>
          <p:cNvSpPr txBox="1"/>
          <p:nvPr>
            <p:ph idx="1" type="body"/>
          </p:nvPr>
        </p:nvSpPr>
        <p:spPr>
          <a:xfrm>
            <a:off x="609600" y="1371602"/>
            <a:ext cx="7757786" cy="48006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45302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ct val="81070"/>
              <a:buFont typeface="Arial"/>
              <a:buChar char="•"/>
            </a:pPr>
            <a:r>
              <a:rPr lang="en-US"/>
              <a:t>Start the data submission process well-in-advance of any deadlines that you may have for making the data public</a:t>
            </a:r>
            <a:endParaRPr/>
          </a:p>
          <a:p>
            <a:pPr indent="-345302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ct val="81070"/>
              <a:buFont typeface="Arial"/>
              <a:buChar char="•"/>
            </a:pPr>
            <a:r>
              <a:rPr lang="en-US"/>
              <a:t>Consider the time required to move data:</a:t>
            </a:r>
            <a:endParaRPr/>
          </a:p>
          <a:p>
            <a:pPr indent="-345302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1070"/>
              <a:buChar char="–"/>
            </a:pPr>
            <a:r>
              <a:rPr lang="en-US"/>
              <a:t>We can provide assistance locating where the transfer bottleneck is occurring </a:t>
            </a:r>
            <a:endParaRPr/>
          </a:p>
          <a:p>
            <a:pPr indent="-345302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ct val="81070"/>
              <a:buFont typeface="Arial"/>
              <a:buChar char="•"/>
            </a:pPr>
            <a:r>
              <a:rPr lang="en-US"/>
              <a:t>Data validation time will be proportional to the number of files in the submission:</a:t>
            </a:r>
            <a:endParaRPr/>
          </a:p>
          <a:p>
            <a:pPr indent="-345302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1070"/>
              <a:buChar char="–"/>
            </a:pPr>
            <a:r>
              <a:rPr lang="en-US"/>
              <a:t>Smaller number of large files validate quicker</a:t>
            </a:r>
            <a:endParaRPr/>
          </a:p>
          <a:p>
            <a:pPr indent="-345302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81070"/>
              <a:buChar char="–"/>
            </a:pPr>
            <a:r>
              <a:rPr lang="en-US"/>
              <a:t>Smaller total number of datasets in submission will validate quicker</a:t>
            </a:r>
            <a:endParaRPr/>
          </a:p>
          <a:p>
            <a:pPr indent="-345302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ct val="81070"/>
              <a:buFont typeface="Arial"/>
              <a:buChar char="•"/>
            </a:pPr>
            <a:r>
              <a:rPr lang="en-US"/>
              <a:t>Curation team may need your assistance to resolve issues 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ct val="8107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60" name="Google Shape;260;p52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US"/>
              <a:t>Plan Ahead for Data Submission</a:t>
            </a:r>
            <a:endParaRPr/>
          </a:p>
        </p:txBody>
      </p:sp>
      <p:graphicFrame>
        <p:nvGraphicFramePr>
          <p:cNvPr id="261" name="Google Shape;261;p52"/>
          <p:cNvGraphicFramePr/>
          <p:nvPr/>
        </p:nvGraphicFramePr>
        <p:xfrm>
          <a:off x="8681154" y="1371602"/>
          <a:ext cx="3588900" cy="2626200"/>
        </p:xfrm>
        <a:graphic>
          <a:graphicData uri="http://schemas.openxmlformats.org/drawingml/2006/chart">
            <c:chart r:id="rId3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US"/>
              <a:t>Workshop Agenda - Today</a:t>
            </a:r>
            <a:endParaRPr/>
          </a:p>
        </p:txBody>
      </p:sp>
      <p:graphicFrame>
        <p:nvGraphicFramePr>
          <p:cNvPr id="114" name="Google Shape;114;p3"/>
          <p:cNvGraphicFramePr/>
          <p:nvPr/>
        </p:nvGraphicFramePr>
        <p:xfrm>
          <a:off x="589807" y="96014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{A8D1FA1E-6882-4FF1-98DB-BE50C399F2D1}</a:tableStyleId>
              </a:tblPr>
              <a:tblGrid>
                <a:gridCol w="6868075"/>
                <a:gridCol w="1724700"/>
                <a:gridCol w="2263300"/>
              </a:tblGrid>
              <a:tr h="440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lt2"/>
                          </a:solidFill>
                        </a:rPr>
                        <a:t>Topic</a:t>
                      </a:r>
                      <a:endParaRPr b="1" sz="1800" u="none" cap="none" strike="noStrike">
                        <a:solidFill>
                          <a:schemeClr val="lt2"/>
                        </a:solidFill>
                      </a:endParaRPr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lt2"/>
                          </a:solidFill>
                        </a:rPr>
                        <a:t>Length (mins)</a:t>
                      </a:r>
                      <a:endParaRPr b="1" sz="1800" u="none" cap="none" strike="noStrike">
                        <a:solidFill>
                          <a:schemeClr val="lt2"/>
                        </a:solidFill>
                      </a:endParaRPr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chemeClr val="lt2"/>
                          </a:solidFill>
                        </a:rPr>
                        <a:t>Schedule (EDT)</a:t>
                      </a:r>
                      <a:endParaRPr b="1" sz="1800" u="none" cap="none" strike="noStrike">
                        <a:solidFill>
                          <a:schemeClr val="lt2"/>
                        </a:solidFill>
                      </a:endParaRPr>
                    </a:p>
                  </a:txBody>
                  <a:tcPr marT="39825" marB="39825" marR="39825" marL="39825"/>
                </a:tc>
              </a:tr>
              <a:tr h="334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Introduction &amp; Scope of BIL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20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1:00 - 1:20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</a:tr>
              <a:tr h="334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Using the BIL Portal</a:t>
                      </a:r>
                      <a:b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</a:b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Data Transfer</a:t>
                      </a:r>
                      <a:endParaRPr sz="1800" u="none" cap="none" strike="noStrike"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Rsync</a:t>
                      </a:r>
                      <a:endParaRPr b="0" sz="1800" u="none" cap="none" strike="noStrike">
                        <a:solidFill>
                          <a:srgbClr val="000000"/>
                        </a:solidFill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Globus</a:t>
                      </a:r>
                      <a:endParaRPr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SFT</a:t>
                      </a: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P</a:t>
                      </a:r>
                      <a:endParaRPr b="0" sz="1800" u="none" cap="none" strike="noStrike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Using OnDemand for cleanup/organization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45</a:t>
                      </a:r>
                      <a:endParaRPr sz="2400" u="none" cap="none" strike="noStrike"/>
                    </a:p>
                  </a:txBody>
                  <a:tcPr marT="39825" marB="39825" marR="39825" marL="398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1:20 - 2:05</a:t>
                      </a:r>
                      <a:endParaRPr sz="2400" u="none" cap="none" strike="noStrike"/>
                    </a:p>
                  </a:txBody>
                  <a:tcPr marT="39825" marB="39825" marR="39825" marL="39825" anchor="ctr"/>
                </a:tc>
              </a:tr>
              <a:tr h="334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File Organization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15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2:05 - 2:20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</a:tr>
              <a:tr h="334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Break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15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2:20 - 2:35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</a:tr>
              <a:tr h="334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Metadata File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30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2:35 - 3:05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</a:tr>
              <a:tr h="334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Uploading Metadata</a:t>
                      </a:r>
                      <a:b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</a:b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Submitting for Publication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5</a:t>
                      </a:r>
                      <a:endParaRPr sz="2400" u="none" cap="none" strike="noStrike"/>
                    </a:p>
                  </a:txBody>
                  <a:tcPr marT="39825" marB="39825" marR="39825" marL="398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3:05 - 3:10</a:t>
                      </a:r>
                      <a:endParaRPr sz="2400" u="none" cap="none" strike="noStrike"/>
                    </a:p>
                  </a:txBody>
                  <a:tcPr marT="39825" marB="39825" marR="39825" marL="39825" anchor="ctr"/>
                </a:tc>
              </a:tr>
              <a:tr h="348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Validation Process &amp; Timeline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10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3:10 - 3:20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</a:tr>
              <a:tr h="334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Requesting a DOI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15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3:20 - 3:35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</a:tr>
              <a:tr h="36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Questions/Discussion/Individual Help</a:t>
                      </a:r>
                      <a:endParaRPr sz="2400" u="none" cap="none" strike="noStrike"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25</a:t>
                      </a:r>
                      <a:endParaRPr/>
                    </a:p>
                  </a:txBody>
                  <a:tcPr marT="39825" marB="39825" marR="39825" marL="398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3:35 – 4:00</a:t>
                      </a:r>
                      <a:endParaRPr/>
                    </a:p>
                  </a:txBody>
                  <a:tcPr marT="39825" marB="39825" marR="39825" marL="398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US"/>
              <a:t>Workshop Agenda - Tomorrow</a:t>
            </a:r>
            <a:endParaRPr/>
          </a:p>
        </p:txBody>
      </p:sp>
      <p:graphicFrame>
        <p:nvGraphicFramePr>
          <p:cNvPr id="120" name="Google Shape;120;p4"/>
          <p:cNvGraphicFramePr/>
          <p:nvPr/>
        </p:nvGraphicFramePr>
        <p:xfrm>
          <a:off x="593387" y="162488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{A8D1FA1E-6882-4FF1-98DB-BE50C399F2D1}</a:tableStyleId>
              </a:tblPr>
              <a:tblGrid>
                <a:gridCol w="7179025"/>
                <a:gridCol w="1712075"/>
                <a:gridCol w="2114150"/>
              </a:tblGrid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chemeClr val="lt2"/>
                          </a:solidFill>
                        </a:rPr>
                        <a:t>Topic</a:t>
                      </a:r>
                      <a:endParaRPr sz="1800" u="none" cap="none" strike="noStrike">
                        <a:solidFill>
                          <a:schemeClr val="lt2"/>
                        </a:solidFill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chemeClr val="lt2"/>
                          </a:solidFill>
                        </a:rPr>
                        <a:t>Length</a:t>
                      </a:r>
                      <a:endParaRPr sz="1800" u="none" cap="none" strike="noStrike">
                        <a:solidFill>
                          <a:schemeClr val="lt2"/>
                        </a:solidFill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chemeClr val="lt2"/>
                          </a:solidFill>
                        </a:rPr>
                        <a:t>Schedule</a:t>
                      </a:r>
                      <a:endParaRPr sz="1800" u="none" cap="none" strike="noStrike">
                        <a:solidFill>
                          <a:schemeClr val="lt2"/>
                        </a:solidFill>
                      </a:endParaRPr>
                    </a:p>
                  </a:txBody>
                  <a:tcPr marT="63500" marB="63500" marR="63500" marL="63500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How to find BIL data</a:t>
                      </a:r>
                      <a:endParaRPr sz="1800" u="none" cap="none" strike="noStrike"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Website</a:t>
                      </a:r>
                      <a:endParaRPr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Inventory</a:t>
                      </a:r>
                      <a:endParaRPr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DOI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25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1:00 - 1:25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Tools Available at BIL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5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1:25 - 1:30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Jupyter Lab/Open OnDemand</a:t>
                      </a:r>
                      <a:endParaRPr sz="1800" u="none" cap="none" strike="noStrike"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Neuron Visualization</a:t>
                      </a:r>
                      <a:endParaRPr/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Registration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30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1:30 - 2:00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Break</a:t>
                      </a:r>
                      <a:endParaRPr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15</a:t>
                      </a:r>
                      <a:endParaRPr/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2:00 – 2:15</a:t>
                      </a:r>
                      <a:endParaRPr/>
                    </a:p>
                  </a:txBody>
                  <a:tcPr marT="63500" marB="63500" marR="63500" marL="6350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BIL Analysis Ecosystem and Data Visualization</a:t>
                      </a:r>
                      <a:endParaRPr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1:15</a:t>
                      </a:r>
                      <a:endParaRPr/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2:15 – 3:30</a:t>
                      </a:r>
                      <a:endParaRPr/>
                    </a:p>
                  </a:txBody>
                  <a:tcPr marT="63500" marB="63500" marR="63500" marL="63500" anchor="ctr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</a:rPr>
                        <a:t>Questions/Discussion/Individual Help</a:t>
                      </a:r>
                      <a:endParaRPr sz="2400" u="none" cap="none" strike="noStrike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30</a:t>
                      </a:r>
                      <a:endParaRPr/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3:30 – 4:00</a:t>
                      </a:r>
                      <a:endParaRPr/>
                    </a:p>
                  </a:txBody>
                  <a:tcPr marT="63500" marB="63500" marR="63500" marL="6350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/>
          <p:nvPr/>
        </p:nvSpPr>
        <p:spPr>
          <a:xfrm>
            <a:off x="4174627" y="2694935"/>
            <a:ext cx="4543200" cy="13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Luke Tuite (User Support+Web)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Ivan Cao-Berg (Software+Support)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Elizabeth Pantalone (Web)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Mariah Kenney (Data Curator)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67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p5"/>
          <p:cNvSpPr txBox="1"/>
          <p:nvPr>
            <p:ph type="title"/>
          </p:nvPr>
        </p:nvSpPr>
        <p:spPr>
          <a:xfrm>
            <a:off x="0" y="723146"/>
            <a:ext cx="12192000" cy="133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>
                <a:solidFill>
                  <a:srgbClr val="00215D"/>
                </a:solidFill>
              </a:rPr>
              <a:t>The Brain Image Library: </a:t>
            </a:r>
            <a:br>
              <a:rPr lang="en-US" sz="2400">
                <a:solidFill>
                  <a:srgbClr val="0078AE"/>
                </a:solidFill>
              </a:rPr>
            </a:br>
            <a:r>
              <a:rPr lang="en-US" sz="2400">
                <a:solidFill>
                  <a:srgbClr val="0078AE"/>
                </a:solidFill>
              </a:rPr>
              <a:t>Data Submission Workshop – April 3, 2023</a:t>
            </a:r>
            <a:r>
              <a:rPr lang="en-US" sz="2400"/>
              <a:t> </a:t>
            </a:r>
            <a:endParaRPr sz="2400"/>
          </a:p>
        </p:txBody>
      </p:sp>
      <p:sp>
        <p:nvSpPr>
          <p:cNvPr id="127" name="Google Shape;127;p5"/>
          <p:cNvSpPr/>
          <p:nvPr/>
        </p:nvSpPr>
        <p:spPr>
          <a:xfrm>
            <a:off x="8616425" y="2822796"/>
            <a:ext cx="3198000" cy="7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Alan Watson (PI)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Simon Watkins (Microscopy)</a:t>
            </a:r>
            <a:endParaRPr b="0" i="0" sz="18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Iana Vasylieva (Post-Doc)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96866" y="1953267"/>
            <a:ext cx="2094985" cy="856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66641" y="4891027"/>
            <a:ext cx="897560" cy="897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76221" y="4895453"/>
            <a:ext cx="918299" cy="91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981487" y="4893319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132077" y="4893631"/>
            <a:ext cx="91439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207287" y="4895453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055585" y="4892281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8823821" y="4891027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5"/>
          <p:cNvSpPr txBox="1"/>
          <p:nvPr/>
        </p:nvSpPr>
        <p:spPr>
          <a:xfrm>
            <a:off x="2121687" y="4551696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Derek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301677" y="4564222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Alex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1265787" y="4551696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Greg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3121077" y="4564222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Kathy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5"/>
          <p:cNvSpPr txBox="1"/>
          <p:nvPr/>
        </p:nvSpPr>
        <p:spPr>
          <a:xfrm>
            <a:off x="4168828" y="4583271"/>
            <a:ext cx="5368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Art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5"/>
          <p:cNvSpPr txBox="1"/>
          <p:nvPr/>
        </p:nvSpPr>
        <p:spPr>
          <a:xfrm>
            <a:off x="8797460" y="4596276"/>
            <a:ext cx="9036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Simon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5"/>
          <p:cNvSpPr txBox="1"/>
          <p:nvPr/>
        </p:nvSpPr>
        <p:spPr>
          <a:xfrm>
            <a:off x="9740933" y="4578844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Alan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rson in a red shirt&#10;&#10;Description automatically generated" id="143" name="Google Shape;143;p5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233407" y="4870692"/>
            <a:ext cx="1399279" cy="9328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erson wearing glasses and smiling at the camera&#10;&#10;Description automatically generated" id="144" name="Google Shape;144;p5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4918839" y="4883973"/>
            <a:ext cx="912061" cy="912063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"/>
          <p:cNvSpPr txBox="1"/>
          <p:nvPr/>
        </p:nvSpPr>
        <p:spPr>
          <a:xfrm>
            <a:off x="4994619" y="4593907"/>
            <a:ext cx="7176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Luke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5"/>
          <p:cNvSpPr txBox="1"/>
          <p:nvPr/>
        </p:nvSpPr>
        <p:spPr>
          <a:xfrm>
            <a:off x="5854363" y="4589938"/>
            <a:ext cx="7176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Ivan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5"/>
          <p:cNvSpPr txBox="1"/>
          <p:nvPr/>
        </p:nvSpPr>
        <p:spPr>
          <a:xfrm>
            <a:off x="6809004" y="4611111"/>
            <a:ext cx="7176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Liz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5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6631881" y="4892281"/>
            <a:ext cx="911264" cy="91126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5"/>
          <p:cNvSpPr txBox="1"/>
          <p:nvPr/>
        </p:nvSpPr>
        <p:spPr>
          <a:xfrm>
            <a:off x="10684165" y="4582967"/>
            <a:ext cx="8560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Iana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5"/>
          <p:cNvSpPr txBox="1"/>
          <p:nvPr/>
        </p:nvSpPr>
        <p:spPr>
          <a:xfrm>
            <a:off x="7547839" y="4603870"/>
            <a:ext cx="9828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Mariah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Google Shape;151;p5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3046475" y="1903843"/>
            <a:ext cx="2579668" cy="911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5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7569446" y="4883971"/>
            <a:ext cx="955023" cy="93855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5"/>
          <p:cNvSpPr/>
          <p:nvPr/>
        </p:nvSpPr>
        <p:spPr>
          <a:xfrm>
            <a:off x="280869" y="2686699"/>
            <a:ext cx="4543200" cy="13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Kathy Benninger (Networking)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Greg Hood (Image Analysis+ HPC)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Derek Simmel (Systems+Security)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Arthur Wetzel (Image Analysis)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67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5"/>
          <p:cNvSpPr txBox="1"/>
          <p:nvPr/>
        </p:nvSpPr>
        <p:spPr>
          <a:xfrm>
            <a:off x="1474475" y="2825555"/>
            <a:ext cx="6094800" cy="379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Alexander Ropelewski (Contact PI)</a:t>
            </a:r>
            <a:endParaRPr b="0" i="0" sz="18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5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10692620" y="4883971"/>
            <a:ext cx="934608" cy="938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5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0" y="6131731"/>
            <a:ext cx="12192000" cy="804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162" name="Google Shape;16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"/>
            <a:ext cx="12192000" cy="59711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96f75e2f9_0_145"/>
          <p:cNvSpPr txBox="1"/>
          <p:nvPr>
            <p:ph idx="1" type="body"/>
          </p:nvPr>
        </p:nvSpPr>
        <p:spPr>
          <a:xfrm>
            <a:off x="609600" y="1371602"/>
            <a:ext cx="10972800" cy="48006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lang="en-US"/>
              <a:t>What is the Brain Image Library</a:t>
            </a:r>
            <a:endParaRPr/>
          </a:p>
          <a:p>
            <a:pPr indent="-355600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Scope, Types of Data and Data Coverage</a:t>
            </a:r>
            <a:endParaRPr/>
          </a:p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lang="en-US"/>
              <a:t>Additional Services Offered</a:t>
            </a:r>
            <a:endParaRPr/>
          </a:p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lang="en-US"/>
              <a:t>Coming Attractions</a:t>
            </a:r>
            <a:endParaRPr/>
          </a:p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Arial"/>
              <a:buChar char="•"/>
            </a:pPr>
            <a:r>
              <a:rPr lang="en-US"/>
              <a:t>How Do I get Started: </a:t>
            </a:r>
            <a:endParaRPr/>
          </a:p>
          <a:p>
            <a:pPr indent="-355600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Pre-funding Stage </a:t>
            </a:r>
            <a:endParaRPr/>
          </a:p>
          <a:p>
            <a:pPr indent="-355600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</a:pPr>
            <a:r>
              <a:rPr lang="en-US"/>
              <a:t>Funding has Been Awarded</a:t>
            </a:r>
            <a:endParaRPr/>
          </a:p>
          <a:p>
            <a:pPr indent="-3556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Data Submission</a:t>
            </a:r>
            <a:endParaRPr/>
          </a:p>
        </p:txBody>
      </p:sp>
      <p:sp>
        <p:nvSpPr>
          <p:cNvPr id="168" name="Google Shape;168;g1296f75e2f9_0_145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US"/>
              <a:t>Goals and Agenda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5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US"/>
              <a:t>The Brain Image Library</a:t>
            </a:r>
            <a:endParaRPr/>
          </a:p>
        </p:txBody>
      </p:sp>
      <p:sp>
        <p:nvSpPr>
          <p:cNvPr id="174" name="Google Shape;174;p45"/>
          <p:cNvSpPr txBox="1"/>
          <p:nvPr>
            <p:ph idx="1" type="body"/>
          </p:nvPr>
        </p:nvSpPr>
        <p:spPr>
          <a:xfrm>
            <a:off x="256178" y="2222305"/>
            <a:ext cx="7195656" cy="43299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135464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0089"/>
              <a:buNone/>
            </a:pPr>
            <a:r>
              <a:rPr b="1" lang="en-US" sz="24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Scope:</a:t>
            </a:r>
            <a:r>
              <a:rPr b="1" lang="en-US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endParaRPr/>
          </a:p>
          <a:p>
            <a:pPr indent="-463822" lvl="0" marL="609585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ct val="90089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Permanent repository for high-quality brain microscopy datasets </a:t>
            </a:r>
            <a:endParaRPr sz="2400">
              <a:solidFill>
                <a:schemeClr val="dk1"/>
              </a:solidFill>
            </a:endParaRPr>
          </a:p>
          <a:p>
            <a:pPr indent="-465967" lvl="1" marL="106678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0090"/>
              <a:buFont typeface="Arial"/>
              <a:buChar char="•"/>
            </a:pPr>
            <a:r>
              <a:rPr i="1" lang="en-US" sz="1900"/>
              <a:t>All NIH Investigators are required to deposit their data and make it publicly accessible.</a:t>
            </a:r>
            <a:endParaRPr/>
          </a:p>
          <a:p>
            <a:pPr indent="-465967" lvl="1" marL="1066785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0090"/>
              <a:buFont typeface="Arial"/>
              <a:buChar char="•"/>
            </a:pPr>
            <a:r>
              <a:rPr i="1" lang="en-US" sz="1900"/>
              <a:t>NIH BRAIN Initiative funded investigators producing microscopy data are required to deposit their data in BIL</a:t>
            </a:r>
            <a:r>
              <a:rPr lang="en-US" sz="1900"/>
              <a:t>. </a:t>
            </a:r>
            <a:endParaRPr/>
          </a:p>
          <a:p>
            <a:pPr indent="-465967" lvl="1" marL="1066784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0090"/>
              <a:buFont typeface="Arial"/>
              <a:buChar char="•"/>
            </a:pPr>
            <a:r>
              <a:rPr i="1" lang="en-US" sz="1900"/>
              <a:t>Funding is not required to deposit data in BIL, but data deposited must be of interest to BRAIN Initiative. </a:t>
            </a:r>
            <a:endParaRPr i="1" sz="1900"/>
          </a:p>
          <a:p>
            <a:pPr indent="-465967" lvl="1" marL="1066784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92524"/>
              <a:buFont typeface="Arial"/>
              <a:buChar char="•"/>
            </a:pPr>
            <a:r>
              <a:rPr i="1" lang="en-US" sz="1850">
                <a:solidFill>
                  <a:srgbClr val="FF0000"/>
                </a:solidFill>
              </a:rPr>
              <a:t>Contributing data to BIL is free, there is no charge to contribute data.</a:t>
            </a:r>
            <a:endParaRPr i="1" sz="1850"/>
          </a:p>
          <a:p>
            <a:pPr indent="-463822" lvl="0" marL="609585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ct val="90089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Provide Analysis Ecosystem with desktop visualization and HPC computing capability for pre-submission data processing and post-submission exploration </a:t>
            </a:r>
            <a:r>
              <a:rPr lang="en-US" sz="24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at no charge</a:t>
            </a:r>
            <a:endParaRPr>
              <a:solidFill>
                <a:srgbClr val="FF0000"/>
              </a:solidFill>
            </a:endParaRPr>
          </a:p>
          <a:p>
            <a:pPr indent="-463822" lvl="0" marL="609584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ct val="90089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Provide user access and support including network path analysis</a:t>
            </a:r>
            <a:endParaRPr sz="2400">
              <a:solidFill>
                <a:srgbClr val="FF0000"/>
              </a:solidFill>
            </a:endParaRPr>
          </a:p>
          <a:p>
            <a:pPr indent="0" lvl="0" marL="135465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ct val="90089"/>
              <a:buNone/>
            </a:pPr>
            <a:r>
              <a:t/>
            </a:r>
            <a:endParaRPr/>
          </a:p>
        </p:txBody>
      </p:sp>
      <p:sp>
        <p:nvSpPr>
          <p:cNvPr id="175" name="Google Shape;175;p45"/>
          <p:cNvSpPr txBox="1"/>
          <p:nvPr/>
        </p:nvSpPr>
        <p:spPr>
          <a:xfrm>
            <a:off x="256177" y="1020986"/>
            <a:ext cx="1179370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3546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None/>
            </a:pPr>
            <a:r>
              <a:rPr b="1" i="0" lang="en-US" sz="2400" u="sng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Mission:</a:t>
            </a:r>
            <a:r>
              <a:rPr b="0" i="0" lang="en-US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National public resource enabling researchers to deposit, analyze, mine, share and interact with microscopy datasets of the brain.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6" name="Google Shape;176;p45"/>
          <p:cNvGrpSpPr/>
          <p:nvPr/>
        </p:nvGrpSpPr>
        <p:grpSpPr>
          <a:xfrm>
            <a:off x="8029153" y="2222306"/>
            <a:ext cx="4162847" cy="3546203"/>
            <a:chOff x="1583971" y="1438173"/>
            <a:chExt cx="7182340" cy="4505301"/>
          </a:xfrm>
        </p:grpSpPr>
        <p:pic>
          <p:nvPicPr>
            <p:cNvPr descr="A picture containing night sky&#10;&#10;Description automatically generated" id="177" name="Google Shape;177;p4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095998" y="1438173"/>
              <a:ext cx="2670313" cy="19908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picture containing computer, ocean floor&#10;&#10;Description automatically generated" id="178" name="Google Shape;178;p4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095997" y="3429000"/>
              <a:ext cx="2670313" cy="25144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picture containing monitor, night, bright, night sky&#10;&#10;Description automatically generated" id="179" name="Google Shape;179;p4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583971" y="1438173"/>
              <a:ext cx="4512025" cy="45053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0" name="Google Shape;180;p45"/>
          <p:cNvSpPr txBox="1"/>
          <p:nvPr/>
        </p:nvSpPr>
        <p:spPr>
          <a:xfrm>
            <a:off x="8029152" y="5319911"/>
            <a:ext cx="4162848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highlight>
                  <a:srgbClr val="C0C0C0"/>
                </a:highlight>
                <a:latin typeface="Calibri"/>
                <a:ea typeface="Calibri"/>
                <a:cs typeface="Calibri"/>
                <a:sym typeface="Calibri"/>
              </a:rPr>
              <a:t>Guping Feng - Spatial Transcriptomics/morphology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highlight>
                  <a:srgbClr val="C0C0C0"/>
                </a:highlight>
                <a:latin typeface="Calibri"/>
                <a:ea typeface="Calibri"/>
                <a:cs typeface="Calibri"/>
                <a:sym typeface="Calibri"/>
              </a:rPr>
              <a:t>/bil/data/3f/1f/3f1f48f95a61068d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296f75e2f9_0_0"/>
          <p:cNvSpPr txBox="1"/>
          <p:nvPr>
            <p:ph type="title"/>
          </p:nvPr>
        </p:nvSpPr>
        <p:spPr>
          <a:xfrm>
            <a:off x="0" y="-1"/>
            <a:ext cx="12192000" cy="802143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Breadth of Data</a:t>
            </a:r>
            <a:endParaRPr/>
          </a:p>
        </p:txBody>
      </p:sp>
      <p:sp>
        <p:nvSpPr>
          <p:cNvPr id="186" name="Google Shape;186;g1296f75e2f9_0_0"/>
          <p:cNvSpPr txBox="1"/>
          <p:nvPr>
            <p:ph idx="1" type="body"/>
          </p:nvPr>
        </p:nvSpPr>
        <p:spPr>
          <a:xfrm>
            <a:off x="609602" y="1371603"/>
            <a:ext cx="5520865" cy="49030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458881" lvl="0" marL="609585" rtl="0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ct val="114285"/>
              <a:buChar char="•"/>
            </a:pPr>
            <a:r>
              <a:rPr lang="en-US" sz="2800">
                <a:solidFill>
                  <a:schemeClr val="dk1"/>
                </a:solidFill>
              </a:rPr>
              <a:t>Data Scope:</a:t>
            </a:r>
            <a:endParaRPr/>
          </a:p>
          <a:p>
            <a:pPr indent="-458880" lvl="1" marL="1219170" rtl="0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ct val="114285"/>
              <a:buChar char="–"/>
            </a:pPr>
            <a:r>
              <a:rPr lang="en-US" sz="2800">
                <a:solidFill>
                  <a:srgbClr val="595959"/>
                </a:solidFill>
              </a:rPr>
              <a:t>Whole (and partial) brain image datasets of mouse, rat, human, other mammals and model organisms along with their higher-level aligned and tracing data</a:t>
            </a:r>
            <a:endParaRPr/>
          </a:p>
          <a:p>
            <a:pPr indent="-458880" lvl="1" marL="1219170" rtl="0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ct val="114285"/>
              <a:buChar char="–"/>
            </a:pPr>
            <a:r>
              <a:rPr lang="en-US" sz="2800">
                <a:solidFill>
                  <a:srgbClr val="595959"/>
                </a:solidFill>
              </a:rPr>
              <a:t>Targeted experiments including connectivity between cells and spatial transcriptomics ( *FISH)</a:t>
            </a:r>
            <a:endParaRPr/>
          </a:p>
          <a:p>
            <a:pPr indent="-458880" lvl="1" marL="1219170" rtl="0" algn="l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SzPct val="114285"/>
              <a:buChar char="–"/>
            </a:pPr>
            <a:r>
              <a:rPr lang="en-US" sz="2800">
                <a:solidFill>
                  <a:srgbClr val="595959"/>
                </a:solidFill>
              </a:rPr>
              <a:t>Historical collections</a:t>
            </a:r>
            <a:endParaRPr>
              <a:solidFill>
                <a:srgbClr val="595959"/>
              </a:solidFill>
            </a:endParaRPr>
          </a:p>
        </p:txBody>
      </p:sp>
      <p:pic>
        <p:nvPicPr>
          <p:cNvPr descr="A picture containing dark&#10;&#10;Description automatically generated" id="187" name="Google Shape;187;g1296f75e2f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6916383" y="585687"/>
            <a:ext cx="4489704" cy="606153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1296f75e2f9_0_0"/>
          <p:cNvSpPr txBox="1"/>
          <p:nvPr/>
        </p:nvSpPr>
        <p:spPr>
          <a:xfrm>
            <a:off x="6130467" y="5428343"/>
            <a:ext cx="6061533" cy="4207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67" u="none" cap="none" strike="noStrike">
                <a:solidFill>
                  <a:schemeClr val="dk1"/>
                </a:solidFill>
                <a:highlight>
                  <a:srgbClr val="C0C0C0"/>
                </a:highlight>
                <a:latin typeface="Calibri"/>
                <a:ea typeface="Calibri"/>
                <a:cs typeface="Calibri"/>
                <a:sym typeface="Calibri"/>
              </a:rPr>
              <a:t>Pavel Osten – Cell Counting 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67" u="none" cap="none" strike="noStrike">
                <a:solidFill>
                  <a:schemeClr val="dk1"/>
                </a:solidFill>
                <a:highlight>
                  <a:srgbClr val="C0C0C0"/>
                </a:highlight>
                <a:latin typeface="Calibri"/>
                <a:ea typeface="Calibri"/>
                <a:cs typeface="Calibri"/>
                <a:sym typeface="Calibri"/>
              </a:rPr>
              <a:t>/bil/data/4d/6c/4d6ccd17bd266fe5/Chat_Ai75_F_334940_171021</a:t>
            </a:r>
            <a:endParaRPr b="0" i="0" sz="14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96f75e2f9_0_19"/>
          <p:cNvSpPr txBox="1"/>
          <p:nvPr>
            <p:ph type="title"/>
          </p:nvPr>
        </p:nvSpPr>
        <p:spPr>
          <a:xfrm>
            <a:off x="0" y="-1"/>
            <a:ext cx="12192000" cy="802000"/>
          </a:xfrm>
          <a:prstGeom prst="rect">
            <a:avLst/>
          </a:prstGeom>
          <a:solidFill>
            <a:srgbClr val="00215D"/>
          </a:solidFill>
          <a:ln cap="flat" cmpd="sng" w="9525">
            <a:solidFill>
              <a:srgbClr val="00215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Open Sans"/>
              <a:buNone/>
            </a:pPr>
            <a:r>
              <a:rPr lang="en-US"/>
              <a:t>Deposited Data Coverage</a:t>
            </a:r>
            <a:endParaRPr/>
          </a:p>
        </p:txBody>
      </p:sp>
      <p:pic>
        <p:nvPicPr>
          <p:cNvPr id="194" name="Google Shape;194;g1296f75e2f9_0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8134" y="971334"/>
            <a:ext cx="10873068" cy="5296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2018-03-20T10:22:15Z</dcterms:created>
  <dc:creator>Alex</dc:creator>
</cp:coreProperties>
</file>